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1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1" r:id="rId116"/>
    <p:sldId id="372" r:id="rId117"/>
    <p:sldId id="374" r:id="rId118"/>
    <p:sldId id="375" r:id="rId119"/>
    <p:sldId id="376" r:id="rId1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8548-3795-47D9-98A0-0D222648BE02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BF55-8B45-417E-93AA-33AA34E63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8548-3795-47D9-98A0-0D222648BE02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BF55-8B45-417E-93AA-33AA34E63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8548-3795-47D9-98A0-0D222648BE02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BF55-8B45-417E-93AA-33AA34E63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8548-3795-47D9-98A0-0D222648BE02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BF55-8B45-417E-93AA-33AA34E63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8548-3795-47D9-98A0-0D222648BE02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BF55-8B45-417E-93AA-33AA34E63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8548-3795-47D9-98A0-0D222648BE02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BF55-8B45-417E-93AA-33AA34E63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8548-3795-47D9-98A0-0D222648BE02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BF55-8B45-417E-93AA-33AA34E63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8548-3795-47D9-98A0-0D222648BE02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BF55-8B45-417E-93AA-33AA34E63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8548-3795-47D9-98A0-0D222648BE02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BF55-8B45-417E-93AA-33AA34E63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8548-3795-47D9-98A0-0D222648BE02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BF55-8B45-417E-93AA-33AA34E63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8548-3795-47D9-98A0-0D222648BE02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BF55-8B45-417E-93AA-33AA34E63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68548-3795-47D9-98A0-0D222648BE02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3BF55-8B45-417E-93AA-33AA34E63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7.gi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7.gi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7.gi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7.gi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image" Target="../media/image7.gi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0.xml"/><Relationship Id="rId4" Type="http://schemas.openxmlformats.org/officeDocument/2006/relationships/image" Target="../media/image7.gi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9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2.xml"/><Relationship Id="rId4" Type="http://schemas.openxmlformats.org/officeDocument/2006/relationships/image" Target="../media/image7.gi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7.gi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5.xml"/><Relationship Id="rId4" Type="http://schemas.openxmlformats.org/officeDocument/2006/relationships/image" Target="../media/image7.gi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8.xml"/><Relationship Id="rId4" Type="http://schemas.openxmlformats.org/officeDocument/2006/relationships/image" Target="../media/image7.gi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image" Target="../media/image7.gif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8.xml"/><Relationship Id="rId4" Type="http://schemas.openxmlformats.org/officeDocument/2006/relationships/slide" Target="slide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8.xml"/><Relationship Id="rId4" Type="http://schemas.openxmlformats.org/officeDocument/2006/relationships/slide" Target="slide7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5.xml"/><Relationship Id="rId4" Type="http://schemas.openxmlformats.org/officeDocument/2006/relationships/slide" Target="slide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8.xml"/><Relationship Id="rId4" Type="http://schemas.openxmlformats.org/officeDocument/2006/relationships/slide" Target="slide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4.xml"/><Relationship Id="rId4" Type="http://schemas.openxmlformats.org/officeDocument/2006/relationships/slide" Target="slide8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9.xml"/><Relationship Id="rId4" Type="http://schemas.openxmlformats.org/officeDocument/2006/relationships/slide" Target="slide1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9.xml"/><Relationship Id="rId4" Type="http://schemas.openxmlformats.org/officeDocument/2006/relationships/slide" Target="slide9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4.xml"/><Relationship Id="rId4" Type="http://schemas.openxmlformats.org/officeDocument/2006/relationships/slide" Target="slide9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3.xml"/><Relationship Id="rId4" Type="http://schemas.openxmlformats.org/officeDocument/2006/relationships/slide" Target="slide1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5.xml"/><Relationship Id="rId4" Type="http://schemas.openxmlformats.org/officeDocument/2006/relationships/slide" Target="slide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8.xml"/><Relationship Id="rId4" Type="http://schemas.openxmlformats.org/officeDocument/2006/relationships/slide" Target="slide9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34" Type="http://schemas.openxmlformats.org/officeDocument/2006/relationships/slide" Target="slide37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33" Type="http://schemas.openxmlformats.org/officeDocument/2006/relationships/slide" Target="slide36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29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32" Type="http://schemas.openxmlformats.org/officeDocument/2006/relationships/slide" Target="slide35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28" Type="http://schemas.openxmlformats.org/officeDocument/2006/relationships/slide" Target="slide31.xml"/><Relationship Id="rId36" Type="http://schemas.openxmlformats.org/officeDocument/2006/relationships/slide" Target="slide119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31" Type="http://schemas.openxmlformats.org/officeDocument/2006/relationships/slide" Target="slide34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Relationship Id="rId27" Type="http://schemas.openxmlformats.org/officeDocument/2006/relationships/slide" Target="slide30.xml"/><Relationship Id="rId30" Type="http://schemas.openxmlformats.org/officeDocument/2006/relationships/slide" Target="slide33.xml"/><Relationship Id="rId35" Type="http://schemas.openxmlformats.org/officeDocument/2006/relationships/slide" Target="slide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4.xml"/><Relationship Id="rId4" Type="http://schemas.openxmlformats.org/officeDocument/2006/relationships/slide" Target="slide7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3.xml"/><Relationship Id="rId4" Type="http://schemas.openxmlformats.org/officeDocument/2006/relationships/slide" Target="slide5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7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7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7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7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7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slide" Target="slide7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7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7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7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7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7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7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7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7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7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7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7.gi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7.gi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7.gi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3.xml"/><Relationship Id="rId4" Type="http://schemas.openxmlformats.org/officeDocument/2006/relationships/slide" Target="slide6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7.gi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7.gi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7.gi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image" Target="../media/image7.gi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6.xml"/><Relationship Id="rId4" Type="http://schemas.openxmlformats.org/officeDocument/2006/relationships/image" Target="../media/image7.gi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9.xml"/><Relationship Id="rId4" Type="http://schemas.openxmlformats.org/officeDocument/2006/relationships/image" Target="../media/image7.gi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0.xml"/><Relationship Id="rId4" Type="http://schemas.openxmlformats.org/officeDocument/2006/relationships/image" Target="../media/image7.gi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7.gi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7.gi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IMG_21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33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42716" y="116632"/>
            <a:ext cx="74286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itchFamily="18" charset="0"/>
              </a:rPr>
              <a:t>МУНИЦИПАЛЬНОЕ  ОБЩЕОБРАЗОВАТЕЛЬНОЕ УЧРЕЖДЕНИЕ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itchFamily="18" charset="0"/>
              </a:rPr>
              <a:t>СРЕДНЯЯ ОБЩЕОБРАЗОВАТЕЛЬНАЯ ШКОЛА № 8</a:t>
            </a:r>
            <a:endParaRPr lang="ru-RU" sz="16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77119" y="1700808"/>
            <a:ext cx="9328195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itchFamily="18" charset="0"/>
              </a:rPr>
              <a:t>ИГРА – ВИКТОРИНА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Georgia" pitchFamily="18" charset="0"/>
              </a:rPr>
              <a:t>по знанию Правил дорожного движения</a:t>
            </a:r>
          </a:p>
          <a:p>
            <a:pPr algn="ctr"/>
            <a:endParaRPr lang="ru-RU" sz="2800" b="1" dirty="0" smtClean="0">
              <a:ln w="10541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Georgia" pitchFamily="18" charset="0"/>
              </a:rPr>
              <a:t>«Будь осторожным и внимательным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Georgia" pitchFamily="18" charset="0"/>
              </a:rPr>
              <a:t>на дорогах!»</a:t>
            </a:r>
            <a:endParaRPr lang="ru-RU" sz="36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5908" y="4941168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Есть ли у велосипедиста путь торможения?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492896"/>
            <a:ext cx="20162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Да есть 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3645024"/>
            <a:ext cx="13681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Нет.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093296"/>
            <a:ext cx="144016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237312"/>
            <a:ext cx="151216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165304"/>
            <a:ext cx="129614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27584" y="6237312"/>
            <a:ext cx="136815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nezasudish.ru/wp-content/uploads/2011/04/regu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0"/>
            <a:ext cx="7615238" cy="6858000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gazu.ru/uploads/images/regularovshik/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48680"/>
            <a:ext cx="7416824" cy="525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www.salemarket.ru/listings/dd/1653/products/bmd_prSypBgC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32656"/>
            <a:ext cx="7776864" cy="5832651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27584" y="6165304"/>
            <a:ext cx="129614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093296"/>
            <a:ext cx="144016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971600" y="6021288"/>
            <a:ext cx="136815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Можно ли велосипедисту ехать по дороге, если недалеко имеется велосипедная дорожка?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852936"/>
            <a:ext cx="20162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Да есть 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005064"/>
            <a:ext cx="13681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Нет.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165304"/>
            <a:ext cx="151216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27584" y="5949280"/>
            <a:ext cx="122413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bclc.ru/sites/default/files/imageblog/pd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88640"/>
            <a:ext cx="4104456" cy="6330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496944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НЕТ, </a:t>
            </a:r>
            <a:r>
              <a:rPr lang="ru-RU" sz="40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потому что, во-первых, путь становится длиннее, а во-вторых, сложнее увидеть транспорт, который движется со стороны спины!</a:t>
            </a:r>
            <a:endParaRPr lang="ru-RU" sz="40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СУПЕР! Это просто класс!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Правильный ответ у вас!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Вас ждет, конечно же, успех!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Все знаете вы лучше всех!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021288"/>
            <a:ext cx="129614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Очень жаль, ошибся ты!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скорей учи!</a:t>
            </a: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971600" y="6021288"/>
            <a:ext cx="151216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Очень жаль, ошибся ты!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скорей учи!</a:t>
            </a: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971600" y="6093296"/>
            <a:ext cx="144016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IMG_22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365104"/>
            <a:ext cx="84969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 дорожных на свете немало. </a:t>
            </a:r>
            <a:b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 бы их выучить нам не мешало. </a:t>
            </a:r>
            <a:b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основные из правил движенья</a:t>
            </a:r>
            <a:b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Знать как таблицу должны умноженья.</a:t>
            </a:r>
            <a:endParaRPr lang="ru-RU" sz="36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Какой дорожный устанавливают вблизи школ?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492896"/>
            <a:ext cx="48965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Пешеходный переход.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429000"/>
            <a:ext cx="2448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Дети.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437112"/>
            <a:ext cx="2304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Стоянка.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Какой поворот опаснее: левый или правый почему?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492896"/>
            <a:ext cx="20162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Правый.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429000"/>
            <a:ext cx="2448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Левый.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Как называется «зебра» на дороге?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492896"/>
            <a:ext cx="48965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Пешеходный переход.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429000"/>
            <a:ext cx="46805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Лежачий полицейский.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437112"/>
            <a:ext cx="2304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Стоянка.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Являются ли пешеходами лица, выполняющие работу на дороге?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852936"/>
            <a:ext cx="15121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Да.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717032"/>
            <a:ext cx="13681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Нет.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Какие сигналы подает светофор?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276872"/>
            <a:ext cx="53285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Красный, желтый, зеленый.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212976"/>
            <a:ext cx="55446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Зеленый, оранжевый, синий.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077072"/>
            <a:ext cx="60486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Красный, фиолетовый, зеленый.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Какой сигнал светофора включается одновременно для всех сторон перекрестка?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780928"/>
            <a:ext cx="53285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Красный.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645024"/>
            <a:ext cx="55446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Зеленый.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509120"/>
            <a:ext cx="2376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Желтый.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Какой перекресток называют регулируемым?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276872"/>
            <a:ext cx="53285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Где есть светофор.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212976"/>
            <a:ext cx="55446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Где есть регулировщик.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221088"/>
            <a:ext cx="60486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Где есть регулировщик и светофор.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836712"/>
            <a:ext cx="691276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Кому должны подчиняться пешеходы и водители, если на перекрестке работают одновременно и светофор и регулировщик?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14096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Светофору.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789040"/>
            <a:ext cx="33843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Регулировщику.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437112"/>
            <a:ext cx="60486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И регулировщику  и светофору.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94420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Цели:</a:t>
            </a:r>
            <a:endParaRPr lang="ru-RU" sz="3200" dirty="0"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Georgia" pitchFamily="18" charset="0"/>
              </a:rPr>
              <a:t>Формировать </a:t>
            </a:r>
            <a:r>
              <a:rPr lang="ru-RU" sz="2000" dirty="0">
                <a:latin typeface="Georgia" pitchFamily="18" charset="0"/>
              </a:rPr>
              <a:t>представления школьников о безопасности дорожного движения при передвижении по улицам и дорогам.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Georgia" pitchFamily="18" charset="0"/>
              </a:rPr>
              <a:t>Воспитывать </a:t>
            </a:r>
            <a:r>
              <a:rPr lang="ru-RU" sz="2000" dirty="0">
                <a:latin typeface="Georgia" pitchFamily="18" charset="0"/>
              </a:rPr>
              <a:t>навыки выполнения основных правил поведения учащихся на улице, дороге, с целью предупреждения детского дорожно-транспортного травматизма.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Georgia" pitchFamily="18" charset="0"/>
              </a:rPr>
              <a:t>Развивать </a:t>
            </a:r>
            <a:r>
              <a:rPr lang="ru-RU" sz="2000" dirty="0">
                <a:latin typeface="Georgia" pitchFamily="18" charset="0"/>
              </a:rPr>
              <a:t>творческие способности детей.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573016"/>
            <a:ext cx="87944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atin typeface="Georgia" pitchFamily="18" charset="0"/>
              </a:rPr>
              <a:t>Задачи:</a:t>
            </a:r>
            <a:endParaRPr lang="ru-RU" sz="3200" dirty="0">
              <a:latin typeface="Georgia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Georgia" pitchFamily="18" charset="0"/>
              </a:rPr>
              <a:t>У</a:t>
            </a:r>
            <a:r>
              <a:rPr lang="ru-RU" sz="2000" dirty="0" smtClean="0">
                <a:latin typeface="Georgia" pitchFamily="18" charset="0"/>
              </a:rPr>
              <a:t>глублять </a:t>
            </a:r>
            <a:r>
              <a:rPr lang="ru-RU" sz="2000" dirty="0">
                <a:latin typeface="Georgia" pitchFamily="18" charset="0"/>
              </a:rPr>
              <a:t>знания учащихся о правилах дорожного движения;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Georgia" pitchFamily="18" charset="0"/>
              </a:rPr>
              <a:t>Научить </a:t>
            </a:r>
            <a:r>
              <a:rPr lang="ru-RU" sz="2000" dirty="0">
                <a:latin typeface="Georgia" pitchFamily="18" charset="0"/>
              </a:rPr>
              <a:t>различать дорожные знаки;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Georgia" pitchFamily="18" charset="0"/>
              </a:rPr>
              <a:t>Повторить </a:t>
            </a:r>
            <a:r>
              <a:rPr lang="ru-RU" sz="2000" dirty="0">
                <a:latin typeface="Georgia" pitchFamily="18" charset="0"/>
              </a:rPr>
              <a:t>правила уличного движения для пешеходов;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Georgia" pitchFamily="18" charset="0"/>
              </a:rPr>
              <a:t>Развивать </a:t>
            </a:r>
            <a:r>
              <a:rPr lang="ru-RU" sz="2000" dirty="0">
                <a:latin typeface="Georgia" pitchFamily="18" charset="0"/>
              </a:rPr>
              <a:t>умения самостоятельно пользоваться полученными знаниями в повседневной жизни.</a:t>
            </a:r>
          </a:p>
          <a:p>
            <a:pPr marL="342900" indent="-342900">
              <a:buFont typeface="+mj-lt"/>
              <a:buAutoNum type="arabicPeriod"/>
            </a:pP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Зачем нужны стоп-сигналы на автомобиле?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060848"/>
            <a:ext cx="61926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</a:t>
            </a:r>
            <a:r>
              <a:rPr lang="ru-RU" sz="2000" b="1" dirty="0" smtClean="0">
                <a:latin typeface="Georgia" pitchFamily="18" charset="0"/>
                <a:hlinkClick r:id="rId3" action="ppaction://hlinksldjump"/>
              </a:rPr>
              <a:t>Чтобы другие участники дорожного движения могли видеть намерения водителя остановиться или притормозить.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501008"/>
            <a:ext cx="41044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</a:t>
            </a:r>
            <a:r>
              <a:rPr lang="ru-RU" sz="2000" b="1" dirty="0" smtClean="0">
                <a:latin typeface="Georgia" pitchFamily="18" charset="0"/>
                <a:hlinkClick r:id="rId4" action="ppaction://hlinksldjump"/>
              </a:rPr>
              <a:t>Это модно и красиво</a:t>
            </a:r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365104"/>
            <a:ext cx="612068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</a:t>
            </a:r>
            <a:r>
              <a:rPr lang="ru-RU" sz="2000" b="1" dirty="0" smtClean="0">
                <a:latin typeface="Georgia" pitchFamily="18" charset="0"/>
                <a:hlinkClick r:id="rId5" action="ppaction://hlinksldjump"/>
              </a:rPr>
              <a:t>Чтобы другие участники дорожного движения могли видеть, что я еду на большой скорости.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836712"/>
            <a:ext cx="69127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Какой стороны нужно придерживаться, шагая по тротуару?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564904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Идти по центру.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429000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2. Левой стороны.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365104"/>
            <a:ext cx="39604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3. Правой стороны.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С какого возраста детям разрешается ездить на переднем сиденье автомобиля?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780928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С 12 лет.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717032"/>
            <a:ext cx="2448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С 10 лет.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581128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3. С 14 лет.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Всегда ли пассажирам нужно пристегиваться ремнями безопасности?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492896"/>
            <a:ext cx="2448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Да, всегда 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429000"/>
            <a:ext cx="3528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По возможности.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437112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3. Не всегда.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Сколько сигналов имеет пешеходный светофор?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861048"/>
            <a:ext cx="49685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3. Два: красный и зеленый.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068960"/>
            <a:ext cx="63367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Три: красный, желтый, зеленый.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420888"/>
            <a:ext cx="33123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1. Один: красный.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66247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Нужно ли велосипедисту надевать шлем при движении по загородной дороге?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2780928"/>
            <a:ext cx="2448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Да, всегда 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717032"/>
            <a:ext cx="3528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По возможности.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581128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Нет.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08720"/>
            <a:ext cx="712879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Как велосипедист должен информировать других участников движения о намерении остановиться?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852936"/>
            <a:ext cx="62646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Правая рука вытянутая вперед.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3933056"/>
            <a:ext cx="46085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Поднять руку вверх.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869160"/>
            <a:ext cx="60486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Левая рука вытянутая в сторону.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2996952"/>
            <a:ext cx="547260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Почему на загородных дорогах пешеходы должны двигаться навстречу движению?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484784"/>
            <a:ext cx="4896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u="sng" dirty="0" smtClean="0">
                <a:latin typeface="Georgia" pitchFamily="18" charset="0"/>
              </a:rPr>
              <a:t>Дайте полный ответ:</a:t>
            </a:r>
            <a:endParaRPr lang="ru-RU" sz="32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5373216"/>
            <a:ext cx="540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  <a:hlinkClick r:id="rId3" action="ppaction://hlinksldjump"/>
              </a:rPr>
              <a:t>ПРАВИЛЬНЫЙ ОТВЕТ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2996952"/>
            <a:ext cx="547260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Как следует перейти дорогу, если ты вышел из автобуса?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484784"/>
            <a:ext cx="4896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u="sng" dirty="0" smtClean="0">
                <a:latin typeface="Georgia" pitchFamily="18" charset="0"/>
              </a:rPr>
              <a:t>Дайте полный ответ:</a:t>
            </a:r>
            <a:endParaRPr lang="ru-RU" sz="32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373216"/>
            <a:ext cx="540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  <a:hlinkClick r:id="rId3" action="ppaction://hlinksldjump"/>
              </a:rPr>
              <a:t>ПРАВИЛЬНЫЙ ОТВЕТ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66247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Можно ли перевозить на велосипеде пассажира девяти лет?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420888"/>
            <a:ext cx="69127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Да, только на специально оборудованном сиденье с подножками 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869160"/>
            <a:ext cx="6048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3. Нет, только до 7 лет на </a:t>
            </a:r>
            <a:r>
              <a:rPr lang="ru-RU" sz="2400" b="1" dirty="0" err="1" smtClean="0">
                <a:latin typeface="Georgia" pitchFamily="18" charset="0"/>
                <a:hlinkClick r:id="rId4" action="ppaction://hlinksldjump"/>
              </a:rPr>
              <a:t>специ-ально</a:t>
            </a:r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 оборудованном сиденье с подножками.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501008"/>
            <a:ext cx="60486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2. Нет, только до 8 лет на </a:t>
            </a:r>
            <a:r>
              <a:rPr lang="ru-RU" sz="2400" b="1" dirty="0" err="1" smtClean="0">
                <a:latin typeface="Georgia" pitchFamily="18" charset="0"/>
                <a:hlinkClick r:id="rId5" action="ppaction://hlinksldjump"/>
              </a:rPr>
              <a:t>специ-ально</a:t>
            </a:r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 оборудованном сиденье с подножками.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7944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atin typeface="Georgia" pitchFamily="18" charset="0"/>
              </a:rPr>
              <a:t>Делаем, </a:t>
            </a:r>
            <a:r>
              <a:rPr lang="ru-RU" sz="3600" b="1" dirty="0" smtClean="0">
                <a:latin typeface="Georgia" pitchFamily="18" charset="0"/>
              </a:rPr>
              <a:t>РЕБЯТА</a:t>
            </a:r>
            <a:r>
              <a:rPr lang="ru-RU" sz="3600" dirty="0" smtClean="0">
                <a:latin typeface="Georgia" pitchFamily="18" charset="0"/>
              </a:rPr>
              <a:t>, </a:t>
            </a:r>
            <a:r>
              <a:rPr lang="ru-RU" sz="3600" dirty="0">
                <a:latin typeface="Georgia" pitchFamily="18" charset="0"/>
              </a:rPr>
              <a:t>предостережение:</a:t>
            </a:r>
          </a:p>
          <a:p>
            <a:pPr algn="ctr"/>
            <a:r>
              <a:rPr lang="ru-RU" sz="3600" dirty="0">
                <a:latin typeface="Georgia" pitchFamily="18" charset="0"/>
              </a:rPr>
              <a:t>Выучите срочно </a:t>
            </a:r>
            <a:r>
              <a:rPr lang="ru-RU" sz="3600" b="1" dirty="0">
                <a:latin typeface="Georgia" pitchFamily="18" charset="0"/>
              </a:rPr>
              <a:t>правила движения</a:t>
            </a:r>
            <a:r>
              <a:rPr lang="ru-RU" sz="3600" dirty="0">
                <a:latin typeface="Georgia" pitchFamily="18" charset="0"/>
              </a:rPr>
              <a:t>!</a:t>
            </a:r>
          </a:p>
          <a:p>
            <a:pPr algn="ctr"/>
            <a:r>
              <a:rPr lang="ru-RU" sz="3600" dirty="0">
                <a:latin typeface="Georgia" pitchFamily="18" charset="0"/>
              </a:rPr>
              <a:t>Чтоб не волновались каждый день </a:t>
            </a:r>
            <a:r>
              <a:rPr lang="ru-RU" sz="3600" b="1" dirty="0" smtClean="0">
                <a:latin typeface="Georgia" pitchFamily="18" charset="0"/>
              </a:rPr>
              <a:t>РОДИТЕЛИ</a:t>
            </a:r>
            <a:r>
              <a:rPr lang="ru-RU" sz="3600" dirty="0" smtClean="0">
                <a:latin typeface="Georgia" pitchFamily="18" charset="0"/>
              </a:rPr>
              <a:t>,</a:t>
            </a:r>
            <a:endParaRPr lang="ru-RU" sz="3600" dirty="0">
              <a:latin typeface="Georgia" pitchFamily="18" charset="0"/>
            </a:endParaRPr>
          </a:p>
          <a:p>
            <a:pPr algn="ctr"/>
            <a:r>
              <a:rPr lang="ru-RU" sz="3600" dirty="0">
                <a:latin typeface="Georgia" pitchFamily="18" charset="0"/>
              </a:rPr>
              <a:t>Чтоб спокойны были за рулем </a:t>
            </a:r>
            <a:r>
              <a:rPr lang="ru-RU" sz="3600" b="1" dirty="0" smtClean="0">
                <a:latin typeface="Georgia" pitchFamily="18" charset="0"/>
              </a:rPr>
              <a:t>ВОДИТЕЛИ</a:t>
            </a:r>
            <a:r>
              <a:rPr lang="ru-RU" sz="3600" dirty="0" smtClean="0">
                <a:latin typeface="Georgia" pitchFamily="18" charset="0"/>
              </a:rPr>
              <a:t>.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1026" name="Picture 2" descr="D:\Людмила\картинки\8cfaad47a10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3185592"/>
            <a:ext cx="293792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1052736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Где и какие катафоты устанавливаются на велосипеде?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501008"/>
            <a:ext cx="60486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2. </a:t>
            </a:r>
            <a:r>
              <a:rPr lang="ru-RU" sz="2000" b="1" dirty="0" smtClean="0">
                <a:latin typeface="Georgia" pitchFamily="18" charset="0"/>
                <a:hlinkClick r:id="rId3" action="ppaction://hlinksldjump"/>
              </a:rPr>
              <a:t>Спереди – белый, сзади – красный. Возможны катафоты на колесах.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204864"/>
            <a:ext cx="60486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1. </a:t>
            </a:r>
            <a:r>
              <a:rPr lang="ru-RU" sz="2000" b="1" dirty="0" smtClean="0">
                <a:latin typeface="Georgia" pitchFamily="18" charset="0"/>
                <a:hlinkClick r:id="rId4" action="ppaction://hlinksldjump"/>
              </a:rPr>
              <a:t>Спереди – красный, сзади – синий. Возможны катафоты на колесах.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725144"/>
            <a:ext cx="56886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</a:t>
            </a:r>
            <a:r>
              <a:rPr lang="ru-RU" sz="2000" b="1" dirty="0" smtClean="0">
                <a:latin typeface="Georgia" pitchFamily="18" charset="0"/>
                <a:hlinkClick r:id="rId5" action="ppaction://hlinksldjump"/>
              </a:rPr>
              <a:t>Спереди – желтый, сзади – красный. Возможны катафоты на колесах.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С какого возраста можно обучаться вождению автомобиля?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780928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С 16 лет.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717032"/>
            <a:ext cx="2448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С 18 лет.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581128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3. С 14 лет.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Можно ли пешеходу пользоваться транспортным светофором, если нет пешеходного?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3284984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Да.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077072"/>
            <a:ext cx="2448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Нет.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1484784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Можно ли переходить дорогу наискосок? Объясните почему.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3284984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Да.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077072"/>
            <a:ext cx="2448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Нет.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В каком возрасте можно получить право на управление автомобилем?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780928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С 16 лет.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717032"/>
            <a:ext cx="2448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С 18 лет.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581128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3. С 14 лет.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Какое положение регулировщика запрещает движение всем участникам движения?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941168"/>
            <a:ext cx="3888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3. Рука поднята вверх.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068960"/>
            <a:ext cx="59046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1. Правая рука вытянутая вперед.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789040"/>
            <a:ext cx="53285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Левая рука вытянутая в сторону.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2996952"/>
            <a:ext cx="547260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Назовите причины дорожно-транспортных происшествий с пешеходами?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484784"/>
            <a:ext cx="4896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u="sng" dirty="0" smtClean="0">
                <a:latin typeface="Georgia" pitchFamily="18" charset="0"/>
              </a:rPr>
              <a:t>Дайте полный ответ:</a:t>
            </a:r>
            <a:endParaRPr lang="ru-RU" sz="32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373216"/>
            <a:ext cx="540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  <a:hlinkClick r:id="rId3" action="ppaction://hlinksldjump"/>
              </a:rPr>
              <a:t>ПРАВИЛЬНЫЙ ОТВЕТ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2996952"/>
            <a:ext cx="54726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Какие группы дорожных знаков вы знаете?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484784"/>
            <a:ext cx="4896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200" b="1" u="sng" dirty="0" smtClean="0">
                <a:latin typeface="Georgia" pitchFamily="18" charset="0"/>
              </a:rPr>
              <a:t>Дайте полный ответ:</a:t>
            </a:r>
            <a:endParaRPr lang="ru-RU" sz="32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373216"/>
            <a:ext cx="540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  <a:hlinkClick r:id="rId3" action="ppaction://hlinksldjump"/>
              </a:rPr>
              <a:t>ПРАВИЛЬНЫЙ ОТВЕТ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С какой максимальной скоростью должен двигаться транспорт в населенном пункте?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941168"/>
            <a:ext cx="3888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3. Не более 60 км/ч.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068960"/>
            <a:ext cx="59046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1. Не более 80 км/ч.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789040"/>
            <a:ext cx="53285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Не более 50 км/ч.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988840"/>
            <a:ext cx="51845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Двигаясь по обочине навстречу движению, пешеходы всегда видят приближающийся транспорт.</a:t>
            </a:r>
            <a:endParaRPr lang="ru-RU" sz="3200" b="1" cap="none" spc="0" dirty="0">
              <a:ln>
                <a:solidFill>
                  <a:srgbClr val="0070C0"/>
                </a:solidFill>
              </a:ln>
              <a:effectLst/>
              <a:latin typeface="Georgia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0004" y="188640"/>
            <a:ext cx="57182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Georgia" pitchFamily="18" charset="0"/>
              </a:rPr>
              <a:t>В Ы Б Е Р И     В О П Р О С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124744"/>
          <a:ext cx="8280923" cy="50405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82989"/>
                <a:gridCol w="1182989"/>
                <a:gridCol w="1182989"/>
                <a:gridCol w="1182989"/>
                <a:gridCol w="1182989"/>
                <a:gridCol w="1182989"/>
                <a:gridCol w="1182989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43" name="Группа 42"/>
          <p:cNvGrpSpPr/>
          <p:nvPr/>
        </p:nvGrpSpPr>
        <p:grpSpPr>
          <a:xfrm>
            <a:off x="415192" y="1152128"/>
            <a:ext cx="8082900" cy="5020727"/>
            <a:chOff x="415192" y="1844824"/>
            <a:chExt cx="8082900" cy="502072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07552" y="1844824"/>
              <a:ext cx="5693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2" action="ppaction://hlinksldjump"/>
                </a:rPr>
                <a:t>1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31688" y="1844824"/>
              <a:ext cx="5693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3" action="ppaction://hlinksldjump"/>
                </a:rPr>
                <a:t>2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83816" y="1844824"/>
              <a:ext cx="5693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4" action="ppaction://hlinksldjump"/>
                </a:rPr>
                <a:t>3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135944" y="1844824"/>
              <a:ext cx="5693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5" action="ppaction://hlinksldjump"/>
                </a:rPr>
                <a:t>4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60080" y="1844824"/>
              <a:ext cx="5693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  <a:hlinkClick r:id="rId6" action="ppaction://hlinksldjump"/>
                </a:rPr>
                <a:t>5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584216" y="1844824"/>
              <a:ext cx="5693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7" action="ppaction://hlinksldjump"/>
                </a:rPr>
                <a:t>6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736345" y="1844824"/>
              <a:ext cx="5693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8" action="ppaction://hlinksldjump"/>
                </a:rPr>
                <a:t>7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07552" y="2852936"/>
              <a:ext cx="5693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9" action="ppaction://hlinksldjump"/>
                </a:rPr>
                <a:t>8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831688" y="2852936"/>
              <a:ext cx="5693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10" action="ppaction://hlinksldjump"/>
                </a:rPr>
                <a:t>9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91457" y="2852936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11" action="ppaction://hlinksldjump"/>
                </a:rPr>
                <a:t>10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51600" y="2852936"/>
              <a:ext cx="93807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12" action="ppaction://hlinksldjump"/>
                </a:rPr>
                <a:t>11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167721" y="2852936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13" action="ppaction://hlinksldjump"/>
                </a:rPr>
                <a:t>12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91857" y="2852936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14" action="ppaction://hlinksldjump"/>
                </a:rPr>
                <a:t>13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543985" y="2852936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15" action="ppaction://hlinksldjump"/>
                </a:rPr>
                <a:t>14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15193" y="3861048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16" action="ppaction://hlinksldjump"/>
                </a:rPr>
                <a:t>15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39328" y="3861048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17" action="ppaction://hlinksldjump"/>
                </a:rPr>
                <a:t>16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774625" y="3861048"/>
              <a:ext cx="98777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18" action="ppaction://hlinksldjump"/>
                </a:rPr>
                <a:t>17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43585" y="3861048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19" action="ppaction://hlinksldjump"/>
                </a:rPr>
                <a:t>18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167720" y="3861048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20" action="ppaction://hlinksldjump"/>
                </a:rPr>
                <a:t>19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391856" y="3861048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21" action="ppaction://hlinksldjump"/>
                </a:rPr>
                <a:t>20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43985" y="3861048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22" action="ppaction://hlinksldjump"/>
                </a:rPr>
                <a:t>21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15192" y="4869160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23" action="ppaction://hlinksldjump"/>
                </a:rPr>
                <a:t>22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639329" y="4869160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24" action="ppaction://hlinksldjump"/>
                </a:rPr>
                <a:t>23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791457" y="4869160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25" action="ppaction://hlinksldjump"/>
                </a:rPr>
                <a:t>24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943585" y="4869160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26" action="ppaction://hlinksldjump"/>
                </a:rPr>
                <a:t>25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167721" y="4869160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27" action="ppaction://hlinksldjump"/>
                </a:rPr>
                <a:t>26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391857" y="4869160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28" action="ppaction://hlinksldjump"/>
                </a:rPr>
                <a:t>27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543984" y="4869160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29" action="ppaction://hlinksldjump"/>
                </a:rPr>
                <a:t>28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15193" y="5842337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30" action="ppaction://hlinksldjump"/>
                </a:rPr>
                <a:t>29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639329" y="5842337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31" action="ppaction://hlinksldjump"/>
                </a:rPr>
                <a:t>30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791457" y="5842337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32" action="ppaction://hlinksldjump"/>
                </a:rPr>
                <a:t>31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943585" y="5842337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33" action="ppaction://hlinksldjump"/>
                </a:rPr>
                <a:t>32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7720" y="5842337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34" action="ppaction://hlinksldjump"/>
                </a:rPr>
                <a:t>33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391856" y="5842337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35" action="ppaction://hlinksldjump"/>
                </a:rPr>
                <a:t>34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524328" y="5849888"/>
              <a:ext cx="95410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  <a:hlinkClick r:id="rId36" action="ppaction://hlinksldjump"/>
                </a:rPr>
                <a:t>!!!</a:t>
              </a:r>
              <a:endParaRPr lang="ru-RU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1556792"/>
            <a:ext cx="518457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Нельзя обходить транспорт ни спереди, ни сзади, нужно подождать, когда он уедет, и дорога будет просматриваться в обе стороны, а лучше отойти на безопасное расстояние, а если есть пешеходный переход, то переходить через дорогу следует по нему.</a:t>
            </a:r>
            <a:endParaRPr lang="ru-RU" sz="2400" b="1" cap="none" spc="0" dirty="0">
              <a:ln>
                <a:solidFill>
                  <a:srgbClr val="0070C0"/>
                </a:solidFill>
              </a:ln>
              <a:effectLst/>
              <a:latin typeface="Georgia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7329" y="980728"/>
            <a:ext cx="518457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Переход в неустановленном месте;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переход на запрещающий сигнал светофора;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неожиданный выход на проезжую часть из-за препятствия или стоящего транспорта;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игра на проезжей части;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движение вдоль проезжей части, а не по тротуару.</a:t>
            </a:r>
            <a:endParaRPr lang="ru-RU" sz="2400" b="1" cap="none" spc="0" dirty="0">
              <a:ln>
                <a:solidFill>
                  <a:srgbClr val="0070C0"/>
                </a:solidFill>
              </a:ln>
              <a:effectLst/>
              <a:latin typeface="Georgia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68617" y="1124744"/>
            <a:ext cx="60450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7 групп: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Предупреждающие.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Предписывающие.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Запрещающие.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Знаки приоритета.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Информационно-указательные.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effectLst/>
                <a:latin typeface="Georgia" pitchFamily="18" charset="0"/>
              </a:rPr>
              <a:t>Знаки сервиса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latin typeface="Georgia" pitchFamily="18" charset="0"/>
              </a:rPr>
              <a:t>Знаки дополнительной информации</a:t>
            </a:r>
            <a:endParaRPr lang="ru-RU" sz="2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81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лассное руководство\картинки\0aa24c8114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54431"/>
            <a:ext cx="5400600" cy="6783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34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28800"/>
            <a:ext cx="79208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МОЛОДЕЦ! Вперед иди!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Делай новые шаги!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356992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376" y="3212976"/>
            <a:ext cx="381000" cy="3048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28800"/>
            <a:ext cx="79208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МОЛОДЕЦ! Вперед иди!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Делай новые шаги!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356992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376" y="3212976"/>
            <a:ext cx="381000" cy="3048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Ставим мы оценку «ПЯТЬ»!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Можешь дальше ты решать!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356992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376" y="3212976"/>
            <a:ext cx="381000" cy="3048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Ставим мы оценку «ПЯТЬ»!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Можешь дальше ты решать!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356992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376" y="3212976"/>
            <a:ext cx="381000" cy="3048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Ставим мы оценку «ПЯТЬ»!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Можешь дальше ты решать!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356992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56376" y="3212976"/>
            <a:ext cx="381000" cy="30480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СУПЕР! Это просто класс!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Правильный ответ у вас!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0"/>
            <a:ext cx="74430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Georgia" pitchFamily="18" charset="0"/>
              </a:rPr>
              <a:t>ВЫБЕРИ ПРАВИЛЬНЫЙ ОТВЕТ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980728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Кого мы называем "участниками дорожного движения"?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132856"/>
            <a:ext cx="63367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Пешеходы, водители, пассажиры.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140968"/>
            <a:ext cx="5688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Животные, люди, пассажиры.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005064"/>
            <a:ext cx="41764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Транспорт, водители.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СУПЕР! Это просто класс!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Правильный ответ у вас!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СУПЕР! Это просто класс!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Правильный ответ у вас!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СУПЕР! Это просто класс!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Правильный ответ у вас!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Вас ждет, конечно же, успех!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Все знаете вы лучше всех!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Вас ждет, конечно же, успех!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Все знаете вы лучше всех!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Вас ждет, конечно же, успех!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Все знаете вы лучше всех!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Вас ждет, конечно же, успех!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Все знаете вы лучше всех!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Вас ждет, конечно же, успех!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Все знаете вы лучше всех!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Вы дали правильный ответ!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И впереди вас ждет успех!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Вы дали правильный ответ!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И впереди вас ждет успех!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Как чаще всего называют водителя?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276872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Водила.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068960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Шофер.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4005064"/>
            <a:ext cx="20162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Шеф.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Вы дали правильный ответ!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И впереди вас ждет успех!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Вы дали правильный ответ!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И впереди вас ждет успех!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Вы дали правильный ответ!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И впереди вас ждет успех!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Вы дали правильный ответ!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И впереди вас ждет успех!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115616" y="6093296"/>
            <a:ext cx="122413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043608" y="6165304"/>
            <a:ext cx="115212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27584" y="6165304"/>
            <a:ext cx="144016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187624" y="6093296"/>
            <a:ext cx="144016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165304"/>
            <a:ext cx="144016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165304"/>
            <a:ext cx="158417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С какого возраста разрешено передвигаться на велосипеде по дорогам общего пользования?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780928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С 18 лет.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717032"/>
            <a:ext cx="24482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С 16 лет.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581128"/>
            <a:ext cx="3024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С 14 лет.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27584" y="6165304"/>
            <a:ext cx="165618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043608" y="6165304"/>
            <a:ext cx="122413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НЕТ! Неверный вариант 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не все ты знаешь.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Я надеюсь еще раз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 книге все ты прочитаешь!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НЕТ! Неверный вариант 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не все ты знаешь.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Я надеюсь еще раз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 книге все ты прочитаешь!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043608" y="6237312"/>
            <a:ext cx="115212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НЕТ! Неверный вариант 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не все ты знаешь.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Я надеюсь еще раз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 книге все ты прочитаешь!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755576" y="6165304"/>
            <a:ext cx="144016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НЕТ! Неверный вариант 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не все ты знаешь.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Я надеюсь еще раз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 книге все ты прочитаешь!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115616" y="6093296"/>
            <a:ext cx="144016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НЕТ! Неверный вариант 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не все ты знаешь.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Я надеюсь еще раз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 книге все ты прочитаешь!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043608" y="6237312"/>
            <a:ext cx="129614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Очень жаль, ошибся ты!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скорей учи!</a:t>
            </a: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611560" y="5949280"/>
            <a:ext cx="129614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Очень жаль, ошибся ты!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скорей учи!</a:t>
            </a: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115616" y="6093296"/>
            <a:ext cx="136815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Очень жаль, ошибся ты!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скорей учи!</a:t>
            </a: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971600" y="6165304"/>
            <a:ext cx="122413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Разрешается ли водителю мопеда движение по пешеходным дорожкам?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068960"/>
            <a:ext cx="63367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Разрешается.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005064"/>
            <a:ext cx="56886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Не разрешается.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Очень жаль, ошибся ты!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скорей учи!</a:t>
            </a: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971600" y="6237312"/>
            <a:ext cx="136815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Очень жаль, ошибся ты!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скорей учи!</a:t>
            </a: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259632" y="6165304"/>
            <a:ext cx="108012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Очень жаль, ошибся ты!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скорей учи!</a:t>
            </a: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043608" y="6237312"/>
            <a:ext cx="144016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Очень жаль, ошибся ты!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скорей учи!</a:t>
            </a: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165304"/>
            <a:ext cx="144016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s/obg/Znaki/0020-020-Ostorozhno-DE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8136904" cy="610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G:\игра-викторина ПДД\slide0019_image14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764704"/>
            <a:ext cx="2333831" cy="23762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56992"/>
            <a:ext cx="84969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СУПЕР! Это просто класс!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Правильный ответ у вас!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07504" y="5805264"/>
            <a:ext cx="864096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Очень жаль, ошибся ты!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скорей учи!</a:t>
            </a: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043608" y="6237312"/>
            <a:ext cx="122413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Очень жаль, ошибся ты!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скорей учи!</a:t>
            </a: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971600" y="6021288"/>
            <a:ext cx="151216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Очень жаль, ошибся ты!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скорей учи!</a:t>
            </a: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971600" y="6093296"/>
            <a:ext cx="151216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971600" y="6093296"/>
            <a:ext cx="151216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юдмила\картинки\779e3c16988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7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66247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Допускается ли буксировка велосипеда?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060848"/>
            <a:ext cx="15121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3" action="ppaction://hlinksldjump"/>
              </a:rPr>
              <a:t>1. Да.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068960"/>
            <a:ext cx="19442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4" action="ppaction://hlinksldjump"/>
              </a:rPr>
              <a:t>2. Иногда.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3933056"/>
            <a:ext cx="13681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  <a:hlinkClick r:id="rId5" action="ppaction://hlinksldjump"/>
              </a:rPr>
              <a:t>3. Нет.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165304"/>
            <a:ext cx="129614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5949280"/>
            <a:ext cx="136815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971600" y="5949280"/>
            <a:ext cx="136815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НЕТ! Неверный вариант 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не все ты знаешь.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Я надеюсь еще раз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 книге все ты прочитаешь!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165304"/>
            <a:ext cx="122413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НЕТ! Неверный вариант 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не все ты знаешь.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Я надеюсь еще раз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 книге все ты прочитаешь!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165304"/>
            <a:ext cx="1296144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НЕТ! Неверный вариант 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не все ты знаешь.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Я надеюсь еще раз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 книге все ты прочитаешь!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165304"/>
            <a:ext cx="122413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НЕТ! Неверный вариант 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не все ты знаешь.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Я надеюсь еще раз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 книге все ты прочитаешь!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165304"/>
            <a:ext cx="122413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НЕТ! Неверный вариант 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не все ты знаешь.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Я надеюсь еще раз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 книге все ты прочитаешь!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165304"/>
            <a:ext cx="158417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НЕТ! Неверный вариант !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Правила не все ты знаешь.</a:t>
            </a: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Я надеюсь еще раз</a:t>
            </a:r>
          </a:p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В книге все ты прочитаешь!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899592" y="6021288"/>
            <a:ext cx="165618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84969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0070C0"/>
                  </a:solidFill>
                </a:ln>
                <a:latin typeface="Georgia" pitchFamily="18" charset="0"/>
              </a:rPr>
              <a:t>Ответ неверный! Посмотри!</a:t>
            </a:r>
          </a:p>
          <a:p>
            <a:pPr algn="ctr"/>
            <a:endParaRPr lang="ru-RU" sz="4400" b="1" dirty="0" smtClean="0">
              <a:ln>
                <a:solidFill>
                  <a:srgbClr val="0070C0"/>
                </a:solidFill>
              </a:ln>
              <a:latin typeface="Georgia" pitchFamily="18" charset="0"/>
            </a:endParaRPr>
          </a:p>
          <a:p>
            <a:pPr algn="ctr"/>
            <a:r>
              <a:rPr lang="ru-RU" sz="4400" b="1" cap="none" spc="0" dirty="0" smtClean="0">
                <a:ln>
                  <a:solidFill>
                    <a:srgbClr val="0070C0"/>
                  </a:solidFill>
                </a:ln>
                <a:effectLst/>
                <a:latin typeface="Georgia" pitchFamily="18" charset="0"/>
              </a:rPr>
              <a:t>Ещё раз все ответы ты!</a:t>
            </a:r>
            <a:endParaRPr lang="ru-RU" sz="4400" b="1" cap="none" spc="0" dirty="0">
              <a:ln w="10541" cmpd="sng">
                <a:solidFill>
                  <a:srgbClr val="0070C0"/>
                </a:solidFill>
                <a:prstDash val="solid"/>
              </a:ln>
              <a:effectLst/>
              <a:latin typeface="Georgia" pitchFamily="18" charset="0"/>
            </a:endParaRPr>
          </a:p>
        </p:txBody>
      </p:sp>
      <p:pic>
        <p:nvPicPr>
          <p:cNvPr id="1026" name="Picture 2" descr="G:\игра-викторина ПДД\slide0017_image04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165304"/>
            <a:ext cx="304800" cy="304800"/>
          </a:xfrm>
          <a:prstGeom prst="rect">
            <a:avLst/>
          </a:prstGeom>
          <a:noFill/>
        </p:spPr>
      </p:pic>
      <p:pic>
        <p:nvPicPr>
          <p:cNvPr id="1027" name="Picture 3" descr="G:\игра-викторина ПДД\slide0036_image0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32440" y="6237312"/>
            <a:ext cx="381000" cy="304800"/>
          </a:xfrm>
          <a:prstGeom prst="rect">
            <a:avLst/>
          </a:prstGeom>
          <a:noFill/>
        </p:spPr>
      </p:pic>
      <p:pic>
        <p:nvPicPr>
          <p:cNvPr id="2051" name="Picture 3" descr="G:\игра-викторина ПДД\slide0017_image03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60648"/>
            <a:ext cx="609600" cy="135255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043608" y="6165304"/>
            <a:ext cx="115212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6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2046</Words>
  <Application>Microsoft Office PowerPoint</Application>
  <PresentationFormat>Экран (4:3)</PresentationFormat>
  <Paragraphs>405</Paragraphs>
  <Slides>119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119</vt:i4>
      </vt:variant>
    </vt:vector>
  </HeadingPairs>
  <TitlesOfParts>
    <vt:vector size="1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kotlya8_bibl1</cp:lastModifiedBy>
  <cp:revision>61</cp:revision>
  <dcterms:created xsi:type="dcterms:W3CDTF">2013-01-16T11:23:41Z</dcterms:created>
  <dcterms:modified xsi:type="dcterms:W3CDTF">2014-07-04T18:53:11Z</dcterms:modified>
</cp:coreProperties>
</file>